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8" r:id="rId3"/>
    <p:sldId id="259" r:id="rId4"/>
  </p:sldIdLst>
  <p:sldSz cx="9144000" cy="6858000" type="screen4x3"/>
  <p:notesSz cx="6858000" cy="9144000"/>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8" d="100"/>
          <a:sy n="108" d="100"/>
        </p:scale>
        <p:origin x="-1800" y="-84"/>
      </p:cViewPr>
      <p:guideLst>
        <p:guide orient="horz" pos="2173"/>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noProof="1"/>
              <a:t>单击此处编辑母版标题样式</a:t>
            </a:r>
            <a:endParaRPr lang="zh-CN" altLang="en-US" noProof="1"/>
          </a:p>
        </p:txBody>
      </p:sp>
      <p:sp>
        <p:nvSpPr>
          <p:cNvPr id="3" name="内容占位符 2"/>
          <p:cNvSpPr>
            <a:spLocks noGrp="1"/>
          </p:cNvSpPr>
          <p:nvPr>
            <p:ph idx="1"/>
            <p:custDataLst>
              <p:tags r:id="rId3"/>
            </p:custDataLst>
          </p:nvPr>
        </p:nvSpPr>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日期占位符 3"/>
          <p:cNvSpPr>
            <a:spLocks noGrp="1"/>
          </p:cNvSpPr>
          <p:nvPr>
            <p:ph type="dt" sz="half" idx="10"/>
            <p:custDataLst>
              <p:tags r:id="rId4"/>
            </p:custDataLst>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custDataLst>
              <p:tags r:id="rId5"/>
            </p:custDataLst>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custDataLst>
              <p:tags r:id="rId6"/>
            </p:custDataLst>
          </p:nvPr>
        </p:nvSpPr>
        <p:spPr/>
        <p:txBody>
          <a:bodyPr/>
          <a:lstStyle/>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nchorCtr="0"/>
          <a:lstStyle/>
          <a:p>
            <a:pPr lvl="0"/>
            <a:r>
              <a:rPr lang="zh-CN" altLang="en-US" dirty="0"/>
              <a:t>单击此处编辑母版标题样式</a:t>
            </a:r>
            <a:endParaRPr lang="zh-CN" altLang="en-US" dirty="0"/>
          </a:p>
        </p:txBody>
      </p:sp>
      <p:sp>
        <p:nvSpPr>
          <p:cNvPr id="1027" name="文本占位符 1026"/>
          <p:cNvSpPr>
            <a:spLocks noGrp="1"/>
          </p:cNvSpPr>
          <p:nvPr>
            <p:ph type="body"/>
          </p:nvPr>
        </p:nvSpPr>
        <p:spPr>
          <a:xfrm>
            <a:off x="457200" y="1600200"/>
            <a:ext cx="8229600" cy="4525963"/>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eaLnBrk="1" hangingPunct="1">
              <a:defRPr sz="1400" noProof="1"/>
            </a:lvl1p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eaLnBrk="1" hangingPunct="1">
              <a:defRPr sz="1400" noProof="1"/>
            </a:lvl1p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vert="horz" wrap="square" lIns="91440" tIns="45720" rIns="91440" bIns="45720" numCol="1" anchor="t" anchorCtr="0" compatLnSpc="1"/>
          <a:lstStyle>
            <a:lvl1pPr algn="r">
              <a:defRPr sz="1400"/>
            </a:lvl1pPr>
          </a:lstStyle>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50000">
              <a:srgbClr val="97C8E1"/>
            </a:gs>
            <a:gs pos="0">
              <a:srgbClr val="BADAEB"/>
            </a:gs>
            <a:gs pos="100000">
              <a:srgbClr val="74B5D6"/>
            </a:gs>
          </a:gsLst>
          <a:lin scaled="1"/>
        </a:gradFill>
        <a:effectLst/>
      </p:bgPr>
    </p:bg>
    <p:spTree>
      <p:nvGrpSpPr>
        <p:cNvPr id="1" name=""/>
        <p:cNvGrpSpPr/>
        <p:nvPr/>
      </p:nvGrpSpPr>
      <p:grpSpPr>
        <a:xfrm>
          <a:off x="0" y="0"/>
          <a:ext cx="0" cy="0"/>
          <a:chOff x="0" y="0"/>
          <a:chExt cx="0" cy="0"/>
        </a:xfrm>
      </p:grpSpPr>
      <p:grpSp>
        <p:nvGrpSpPr>
          <p:cNvPr id="4" name="Group 3"/>
          <p:cNvGrpSpPr/>
          <p:nvPr>
            <p:custDataLst>
              <p:tags r:id="rId1"/>
            </p:custDataLst>
          </p:nvPr>
        </p:nvGrpSpPr>
        <p:grpSpPr>
          <a:xfrm>
            <a:off x="250825" y="651510"/>
            <a:ext cx="3473450" cy="76200"/>
            <a:chOff x="395" y="1026"/>
            <a:chExt cx="5470" cy="120"/>
          </a:xfrm>
        </p:grpSpPr>
        <p:sp>
          <p:nvSpPr>
            <p:cNvPr id="6" name="矩形 1"/>
            <p:cNvSpPr/>
            <p:nvPr>
              <p:custDataLst>
                <p:tags r:id="rId2"/>
              </p:custDataLst>
            </p:nvPr>
          </p:nvSpPr>
          <p:spPr>
            <a:xfrm flipV="1">
              <a:off x="395" y="1026"/>
              <a:ext cx="5470" cy="1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endParaRPr>
            </a:p>
          </p:txBody>
        </p:sp>
        <p:sp>
          <p:nvSpPr>
            <p:cNvPr id="13" name="任意多边形 12"/>
            <p:cNvSpPr/>
            <p:nvPr>
              <p:custDataLst>
                <p:tags r:id="rId3"/>
              </p:custDataLst>
            </p:nvPr>
          </p:nvSpPr>
          <p:spPr>
            <a:xfrm>
              <a:off x="395" y="1026"/>
              <a:ext cx="1346"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endParaRPr>
            </a:p>
          </p:txBody>
        </p:sp>
      </p:grpSp>
      <p:sp>
        <p:nvSpPr>
          <p:cNvPr id="8" name="Title 6"/>
          <p:cNvSpPr txBox="1"/>
          <p:nvPr>
            <p:custDataLst>
              <p:tags r:id="rId4"/>
            </p:custDataLst>
          </p:nvPr>
        </p:nvSpPr>
        <p:spPr>
          <a:xfrm>
            <a:off x="250825" y="237808"/>
            <a:ext cx="3411300" cy="350096"/>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altLang="en-US" sz="1800" b="1" spc="159" dirty="0">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sym typeface="+mn-ea"/>
              </a:rPr>
              <a:t>一</a:t>
            </a:r>
            <a:r>
              <a:rPr lang="zh-CN" altLang="en-US" sz="1800" b="1" spc="159" dirty="0" smtClean="0">
                <a:solidFill>
                  <a:schemeClr val="tx1"/>
                </a:solidFill>
                <a:effectLst>
                  <a:outerShdw blurRad="38100" dist="19050" dir="2700000" algn="tl" rotWithShape="0">
                    <a:schemeClr val="dk1">
                      <a:alpha val="40000"/>
                    </a:schemeClr>
                  </a:outerShdw>
                </a:effectLst>
                <a:uFillTx/>
                <a:latin typeface="微软雅黑" panose="020B0503020204020204" charset="-122"/>
                <a:ea typeface="微软雅黑" panose="020B0503020204020204" charset="-122"/>
                <a:cs typeface="微软雅黑" panose="020B0503020204020204" charset="-122"/>
                <a:sym typeface="+mn-ea"/>
              </a:rPr>
              <a:t>、</a:t>
            </a:r>
            <a:r>
              <a:rPr lang="en-US" altLang="zh-CN" sz="1800" b="1" spc="159" dirty="0">
                <a:solidFill>
                  <a:schemeClr val="tx1"/>
                </a:solidFill>
                <a:effectLst>
                  <a:outerShdw blurRad="38100" dist="19050" dir="2700000" algn="tl" rotWithShape="0">
                    <a:schemeClr val="dk1">
                      <a:alpha val="40000"/>
                    </a:schemeClr>
                  </a:outerShdw>
                </a:effectLst>
                <a:uFillTx/>
                <a:latin typeface="微软雅黑" panose="020B0503020204020204" charset="-122"/>
                <a:ea typeface="微软雅黑" panose="020B0503020204020204" charset="-122"/>
                <a:cs typeface="微软雅黑" panose="020B0503020204020204" charset="-122"/>
                <a:sym typeface="+mn-ea"/>
              </a:rPr>
              <a:t>落实政府性融资担保政策</a:t>
            </a:r>
            <a:endParaRPr lang="en-US" altLang="zh-CN" sz="1800" b="1" spc="159" dirty="0">
              <a:solidFill>
                <a:schemeClr val="tx1"/>
              </a:solidFill>
              <a:effectLst>
                <a:outerShdw blurRad="38100" dist="19050" dir="2700000" algn="tl" rotWithShape="0">
                  <a:schemeClr val="dk1">
                    <a:alpha val="40000"/>
                  </a:schemeClr>
                </a:outerShdw>
              </a:effectLst>
              <a:uFillTx/>
              <a:latin typeface="微软雅黑" panose="020B0503020204020204" charset="-122"/>
              <a:ea typeface="微软雅黑" panose="020B0503020204020204" charset="-122"/>
              <a:cs typeface="微软雅黑" panose="020B0503020204020204" charset="-122"/>
              <a:sym typeface="+mn-ea"/>
            </a:endParaRPr>
          </a:p>
        </p:txBody>
      </p:sp>
      <p:sp>
        <p:nvSpPr>
          <p:cNvPr id="5" name="圆角矩形 4"/>
          <p:cNvSpPr/>
          <p:nvPr/>
        </p:nvSpPr>
        <p:spPr>
          <a:xfrm>
            <a:off x="669925" y="818198"/>
            <a:ext cx="1741488" cy="1155700"/>
          </a:xfrm>
          <a:prstGeom prst="roundRect">
            <a:avLst/>
          </a:prstGeom>
          <a:solidFill>
            <a:schemeClr val="accent5">
              <a:lumMod val="50000"/>
            </a:schemeClr>
          </a:solidFill>
        </p:spPr>
        <p:style>
          <a:lnRef idx="0">
            <a:schemeClr val="accent2"/>
          </a:lnRef>
          <a:fillRef idx="3">
            <a:schemeClr val="accent2"/>
          </a:fillRef>
          <a:effectRef idx="3">
            <a:schemeClr val="accent2"/>
          </a:effectRef>
          <a:fontRef idx="minor">
            <a:schemeClr val="lt1"/>
          </a:fontRef>
        </p:style>
        <p:txBody>
          <a:bodyPr anchor="ctr">
            <a:scene3d>
              <a:camera prst="orthographicFront"/>
              <a:lightRig rig="threePt" dir="t"/>
            </a:scene3d>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4000" b="0" i="0" u="none" strike="noStrike" kern="1200" cap="none" spc="0" normalizeH="0" baseline="0" noProof="1">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latin typeface="+mn-lt"/>
                <a:ea typeface="+mn-ea"/>
                <a:cs typeface="+mn-cs"/>
              </a:rPr>
              <a:t>政策内容</a:t>
            </a:r>
            <a:endParaRPr kumimoji="0" lang="zh-CN" altLang="en-US" sz="4000" b="0" i="0" u="none" strike="noStrike" kern="1200" cap="none" spc="0" normalizeH="0" baseline="0" noProof="1">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latin typeface="+mn-lt"/>
              <a:ea typeface="+mn-ea"/>
              <a:cs typeface="+mn-cs"/>
            </a:endParaRPr>
          </a:p>
        </p:txBody>
      </p:sp>
      <p:sp>
        <p:nvSpPr>
          <p:cNvPr id="9" name="圆角矩形 8"/>
          <p:cNvSpPr/>
          <p:nvPr/>
        </p:nvSpPr>
        <p:spPr>
          <a:xfrm>
            <a:off x="669925" y="2293938"/>
            <a:ext cx="1741488" cy="1155700"/>
          </a:xfrm>
          <a:prstGeom prst="roundRect">
            <a:avLst/>
          </a:prstGeom>
          <a:solidFill>
            <a:schemeClr val="accent5">
              <a:lumMod val="50000"/>
            </a:schemeClr>
          </a:solidFill>
        </p:spPr>
        <p:style>
          <a:lnRef idx="0">
            <a:schemeClr val="accent2"/>
          </a:lnRef>
          <a:fillRef idx="3">
            <a:schemeClr val="accent2"/>
          </a:fillRef>
          <a:effectRef idx="3">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4000" b="0" i="0" u="none" strike="noStrike" kern="1200" cap="none" spc="0" normalizeH="0" baseline="0" noProof="1">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latin typeface="+mn-lt"/>
                <a:ea typeface="+mn-ea"/>
                <a:cs typeface="+mn-cs"/>
              </a:rPr>
              <a:t>适用对象</a:t>
            </a:r>
            <a:endParaRPr kumimoji="0" lang="zh-CN" altLang="en-US" sz="4000" b="0" i="0" u="none" strike="noStrike" kern="1200" cap="none" spc="0" normalizeH="0" baseline="0" noProof="1">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latin typeface="+mn-lt"/>
              <a:ea typeface="+mn-ea"/>
              <a:cs typeface="+mn-cs"/>
            </a:endParaRPr>
          </a:p>
        </p:txBody>
      </p:sp>
      <p:sp>
        <p:nvSpPr>
          <p:cNvPr id="10" name="圆角矩形 9"/>
          <p:cNvSpPr/>
          <p:nvPr/>
        </p:nvSpPr>
        <p:spPr>
          <a:xfrm>
            <a:off x="669925" y="3769678"/>
            <a:ext cx="1741488" cy="1155700"/>
          </a:xfrm>
          <a:prstGeom prst="roundRect">
            <a:avLst/>
          </a:prstGeom>
          <a:solidFill>
            <a:schemeClr val="accent5">
              <a:lumMod val="50000"/>
            </a:schemeClr>
          </a:solidFill>
        </p:spPr>
        <p:style>
          <a:lnRef idx="0">
            <a:schemeClr val="accent2"/>
          </a:lnRef>
          <a:fillRef idx="3">
            <a:schemeClr val="accent2"/>
          </a:fillRef>
          <a:effectRef idx="3">
            <a:schemeClr val="accent2"/>
          </a:effectRef>
          <a:fontRef idx="minor">
            <a:schemeClr val="lt1"/>
          </a:fontRef>
        </p:style>
        <p:txBody>
          <a:bodyPr anchor="ctr">
            <a:scene3d>
              <a:camera prst="orthographicFront"/>
              <a:lightRig rig="threePt" dir="t"/>
            </a:scene3d>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4000" b="0" i="0" u="none" strike="noStrike" kern="1200" cap="none" spc="0" normalizeH="0" baseline="0" noProof="1">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latin typeface="+mn-lt"/>
                <a:ea typeface="+mn-ea"/>
                <a:cs typeface="+mn-cs"/>
              </a:rPr>
              <a:t>操作流程</a:t>
            </a:r>
            <a:endParaRPr kumimoji="0" lang="zh-CN" altLang="en-US" sz="4000" b="0" i="0" u="none" strike="noStrike" kern="1200" cap="none" spc="0" normalizeH="0" baseline="0" noProof="1">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latin typeface="+mn-lt"/>
              <a:ea typeface="+mn-ea"/>
              <a:cs typeface="+mn-cs"/>
            </a:endParaRPr>
          </a:p>
        </p:txBody>
      </p:sp>
      <p:sp>
        <p:nvSpPr>
          <p:cNvPr id="11" name="圆角矩形 10"/>
          <p:cNvSpPr/>
          <p:nvPr/>
        </p:nvSpPr>
        <p:spPr>
          <a:xfrm>
            <a:off x="682625" y="5156200"/>
            <a:ext cx="1743075" cy="635000"/>
          </a:xfrm>
          <a:prstGeom prst="roundRect">
            <a:avLst/>
          </a:prstGeom>
          <a:solidFill>
            <a:schemeClr val="accent5">
              <a:lumMod val="50000"/>
            </a:schemeClr>
          </a:solidFill>
        </p:spPr>
        <p:style>
          <a:lnRef idx="0">
            <a:schemeClr val="accent2"/>
          </a:lnRef>
          <a:fillRef idx="3">
            <a:schemeClr val="accent2"/>
          </a:fillRef>
          <a:effectRef idx="3">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800" b="0" i="0" u="none" strike="noStrike" kern="1200" cap="none" spc="0" normalizeH="0" baseline="0" noProof="1">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latin typeface="+mn-lt"/>
                <a:ea typeface="+mn-ea"/>
                <a:cs typeface="+mn-cs"/>
              </a:rPr>
              <a:t>兑现时间</a:t>
            </a:r>
            <a:endParaRPr kumimoji="0" lang="zh-CN" altLang="en-US" sz="2800" b="0" i="0" u="none" strike="noStrike" kern="1200" cap="none" spc="0" normalizeH="0" baseline="0" noProof="1">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latin typeface="+mn-lt"/>
              <a:ea typeface="+mn-ea"/>
              <a:cs typeface="+mn-cs"/>
            </a:endParaRPr>
          </a:p>
        </p:txBody>
      </p:sp>
      <p:sp>
        <p:nvSpPr>
          <p:cNvPr id="12" name="圆角矩形 11"/>
          <p:cNvSpPr/>
          <p:nvPr/>
        </p:nvSpPr>
        <p:spPr>
          <a:xfrm>
            <a:off x="682625" y="6021388"/>
            <a:ext cx="1743075" cy="635000"/>
          </a:xfrm>
          <a:prstGeom prst="roundRect">
            <a:avLst/>
          </a:prstGeom>
          <a:solidFill>
            <a:schemeClr val="accent5">
              <a:lumMod val="50000"/>
            </a:schemeClr>
          </a:solidFill>
        </p:spPr>
        <p:style>
          <a:lnRef idx="0">
            <a:schemeClr val="accent2"/>
          </a:lnRef>
          <a:fillRef idx="3">
            <a:schemeClr val="accent2"/>
          </a:fillRef>
          <a:effectRef idx="3">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800" b="0" i="0" u="none" strike="noStrike" kern="1200" cap="none" spc="0" normalizeH="0" baseline="0" noProof="1">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latin typeface="+mn-lt"/>
                <a:ea typeface="+mn-ea"/>
                <a:cs typeface="+mn-cs"/>
              </a:rPr>
              <a:t>责任分工</a:t>
            </a:r>
            <a:endParaRPr kumimoji="0" lang="zh-CN" altLang="en-US" sz="2800" b="0" i="0" u="none" strike="noStrike" kern="1200" cap="none" spc="0" normalizeH="0" baseline="0" noProof="1">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latin typeface="+mn-lt"/>
              <a:ea typeface="+mn-ea"/>
              <a:cs typeface="+mn-cs"/>
            </a:endParaRPr>
          </a:p>
        </p:txBody>
      </p:sp>
      <p:sp>
        <p:nvSpPr>
          <p:cNvPr id="2056" name="文本框 12"/>
          <p:cNvSpPr txBox="1"/>
          <p:nvPr/>
        </p:nvSpPr>
        <p:spPr>
          <a:xfrm>
            <a:off x="2532380" y="5320665"/>
            <a:ext cx="6439535" cy="306705"/>
          </a:xfrm>
          <a:prstGeom prst="rect">
            <a:avLst/>
          </a:prstGeom>
          <a:noFill/>
          <a:ln w="9525" cap="flat" cmpd="sng">
            <a:solidFill>
              <a:schemeClr val="tx1"/>
            </a:solidFill>
            <a:prstDash val="sysDot"/>
            <a:round/>
            <a:headEnd type="none" w="med" len="med"/>
            <a:tailEnd type="none" w="med" len="med"/>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400" b="1" dirty="0">
                <a:solidFill>
                  <a:schemeClr val="tx1"/>
                </a:solidFill>
                <a:latin typeface="宋体" panose="02010600030101010101" pitchFamily="2" charset="-122"/>
              </a:rPr>
              <a:t>自</a:t>
            </a:r>
            <a:r>
              <a:rPr lang="en-US" altLang="zh-CN" sz="1400" b="1" dirty="0">
                <a:solidFill>
                  <a:schemeClr val="tx1"/>
                </a:solidFill>
                <a:latin typeface="宋体" panose="02010600030101010101" pitchFamily="2" charset="-122"/>
              </a:rPr>
              <a:t>2022</a:t>
            </a:r>
            <a:r>
              <a:rPr lang="zh-CN" altLang="en-US" sz="1400" b="1" dirty="0">
                <a:solidFill>
                  <a:schemeClr val="tx1"/>
                </a:solidFill>
                <a:latin typeface="宋体" panose="02010600030101010101" pitchFamily="2" charset="-122"/>
              </a:rPr>
              <a:t>年</a:t>
            </a:r>
            <a:r>
              <a:rPr lang="en-US" altLang="zh-CN" sz="1400" b="1" dirty="0">
                <a:solidFill>
                  <a:schemeClr val="tx1"/>
                </a:solidFill>
                <a:latin typeface="宋体" panose="02010600030101010101" pitchFamily="2" charset="-122"/>
              </a:rPr>
              <a:t>6</a:t>
            </a:r>
            <a:r>
              <a:rPr lang="zh-CN" altLang="en-US" sz="1400" b="1" dirty="0">
                <a:solidFill>
                  <a:schemeClr val="tx1"/>
                </a:solidFill>
                <a:latin typeface="宋体" panose="02010600030101010101" pitchFamily="2" charset="-122"/>
              </a:rPr>
              <a:t>月</a:t>
            </a:r>
            <a:r>
              <a:rPr lang="en-US" altLang="zh-CN" sz="1400" b="1" dirty="0">
                <a:solidFill>
                  <a:schemeClr val="tx1"/>
                </a:solidFill>
                <a:latin typeface="宋体" panose="02010600030101010101" pitchFamily="2" charset="-122"/>
              </a:rPr>
              <a:t>1</a:t>
            </a:r>
            <a:r>
              <a:rPr lang="zh-CN" altLang="en-US" sz="1400" b="1" dirty="0">
                <a:solidFill>
                  <a:schemeClr val="tx1"/>
                </a:solidFill>
                <a:latin typeface="宋体" panose="02010600030101010101" pitchFamily="2" charset="-122"/>
              </a:rPr>
              <a:t>日起至</a:t>
            </a:r>
            <a:r>
              <a:rPr lang="en-US" altLang="zh-CN" sz="1400" b="1" dirty="0">
                <a:solidFill>
                  <a:schemeClr val="tx1"/>
                </a:solidFill>
                <a:latin typeface="宋体" panose="02010600030101010101" pitchFamily="2" charset="-122"/>
              </a:rPr>
              <a:t>2022</a:t>
            </a:r>
            <a:r>
              <a:rPr lang="zh-CN" altLang="en-US" sz="1400" b="1" dirty="0">
                <a:solidFill>
                  <a:schemeClr val="tx1"/>
                </a:solidFill>
                <a:latin typeface="宋体" panose="02010600030101010101" pitchFamily="2" charset="-122"/>
              </a:rPr>
              <a:t>年</a:t>
            </a:r>
            <a:r>
              <a:rPr lang="en-US" altLang="zh-CN" sz="1400" b="1" dirty="0">
                <a:solidFill>
                  <a:schemeClr val="tx1"/>
                </a:solidFill>
                <a:latin typeface="宋体" panose="02010600030101010101" pitchFamily="2" charset="-122"/>
              </a:rPr>
              <a:t>12</a:t>
            </a:r>
            <a:r>
              <a:rPr lang="zh-CN" altLang="en-US" sz="1400" b="1" dirty="0">
                <a:solidFill>
                  <a:schemeClr val="tx1"/>
                </a:solidFill>
                <a:latin typeface="宋体" panose="02010600030101010101" pitchFamily="2" charset="-122"/>
              </a:rPr>
              <a:t>月</a:t>
            </a:r>
            <a:r>
              <a:rPr lang="en-US" altLang="zh-CN" sz="1400" b="1" dirty="0">
                <a:solidFill>
                  <a:schemeClr val="tx1"/>
                </a:solidFill>
                <a:latin typeface="宋体" panose="02010600030101010101" pitchFamily="2" charset="-122"/>
              </a:rPr>
              <a:t>31</a:t>
            </a:r>
            <a:r>
              <a:rPr lang="zh-CN" altLang="en-US" sz="1400" b="1" dirty="0">
                <a:solidFill>
                  <a:schemeClr val="tx1"/>
                </a:solidFill>
                <a:latin typeface="宋体" panose="02010600030101010101" pitchFamily="2" charset="-122"/>
              </a:rPr>
              <a:t>日</a:t>
            </a:r>
            <a:endParaRPr lang="zh-CN" altLang="en-US" sz="1400" b="1" dirty="0">
              <a:solidFill>
                <a:schemeClr val="tx1"/>
              </a:solidFill>
              <a:latin typeface="宋体" panose="02010600030101010101" pitchFamily="2" charset="-122"/>
            </a:endParaRPr>
          </a:p>
        </p:txBody>
      </p:sp>
      <p:sp>
        <p:nvSpPr>
          <p:cNvPr id="2" name="文本框 12"/>
          <p:cNvSpPr txBox="1">
            <a:spLocks noChangeArrowheads="1"/>
          </p:cNvSpPr>
          <p:nvPr/>
        </p:nvSpPr>
        <p:spPr bwMode="auto">
          <a:xfrm>
            <a:off x="2524125" y="1895475"/>
            <a:ext cx="6447790" cy="1876425"/>
          </a:xfrm>
          <a:prstGeom prst="rect">
            <a:avLst/>
          </a:prstGeom>
          <a:noFill/>
          <a:ln w="9525">
            <a:solidFill>
              <a:schemeClr val="tx1"/>
            </a:solidFill>
            <a:prstDash val="sysDot"/>
            <a:round/>
          </a:ln>
        </p:spPr>
        <p:txBody>
          <a:bodyPr wrap="square">
            <a:spAutoFit/>
          </a:bodyPr>
          <a:lstStyle/>
          <a:p>
            <a:pPr marR="0" defTabSz="914400" eaLnBrk="1" hangingPunct="1">
              <a:buClrTx/>
              <a:buSzTx/>
              <a:buFontTx/>
              <a:buNone/>
            </a:pPr>
            <a:r>
              <a:rPr kumimoji="0" lang="zh-CN" altLang="en-US" sz="1400" b="1" kern="1200" cap="none" spc="0" normalizeH="0" baseline="0" noProof="0" dirty="0">
                <a:solidFill>
                  <a:schemeClr val="tx1"/>
                </a:solidFill>
                <a:latin typeface="宋体" panose="02010600030101010101" pitchFamily="2" charset="-122"/>
                <a:ea typeface="宋体" panose="02010600030101010101" pitchFamily="2" charset="-122"/>
                <a:cs typeface="+mn-cs"/>
              </a:rPr>
              <a:t>满足一下任意条件并在石家庄高新区注册和在高新区纳税的企业。</a:t>
            </a:r>
            <a:endParaRPr kumimoji="0" lang="en-US" altLang="zh-CN" sz="1400" b="1" kern="1200" cap="none" spc="0" normalizeH="0" baseline="0" noProof="0" dirty="0">
              <a:solidFill>
                <a:schemeClr val="tx1"/>
              </a:solidFill>
              <a:latin typeface="宋体" panose="02010600030101010101" pitchFamily="2" charset="-122"/>
              <a:ea typeface="宋体" panose="02010600030101010101" pitchFamily="2" charset="-122"/>
              <a:cs typeface="+mn-cs"/>
            </a:endParaRPr>
          </a:p>
          <a:p>
            <a:pPr marR="0" defTabSz="914400" eaLnBrk="1" hangingPunct="1">
              <a:buClrTx/>
              <a:buSzTx/>
              <a:buFontTx/>
              <a:buNone/>
            </a:pPr>
            <a:r>
              <a:rPr kumimoji="0" lang="en-US" altLang="zh-CN" sz="1400" b="1" kern="1200" cap="none" spc="0" normalizeH="0" baseline="0" noProof="0" dirty="0">
                <a:solidFill>
                  <a:schemeClr val="tx1"/>
                </a:solidFill>
                <a:latin typeface="宋体" panose="02010600030101010101" pitchFamily="2" charset="-122"/>
                <a:ea typeface="宋体" panose="02010600030101010101" pitchFamily="2" charset="-122"/>
                <a:cs typeface="+mn-cs"/>
              </a:rPr>
              <a:t>1.</a:t>
            </a:r>
            <a:r>
              <a:rPr kumimoji="0" lang="zh-CN" altLang="zh-CN" sz="1400" b="1" kern="100" cap="none" spc="0" normalizeH="0" baseline="0" noProof="0" dirty="0">
                <a:solidFill>
                  <a:schemeClr val="tx1"/>
                </a:solidFill>
                <a:latin typeface="+mn-ea"/>
                <a:ea typeface="+mn-ea"/>
                <a:cs typeface="Times New Roman" panose="02020603050405020304" pitchFamily="18" charset="0"/>
              </a:rPr>
              <a:t>小微企业：指符合工业和信息化部、国家统计局等部门联合制发的《关于印发中小企业划型标准规定的通知》（工信部联企业〔</a:t>
            </a:r>
            <a:r>
              <a:rPr kumimoji="0" lang="en-US" altLang="zh-CN" sz="1400" b="1" kern="100" cap="none" spc="0" normalizeH="0" baseline="0" noProof="0" dirty="0">
                <a:solidFill>
                  <a:schemeClr val="tx1"/>
                </a:solidFill>
                <a:latin typeface="+mn-ea"/>
                <a:ea typeface="+mn-ea"/>
                <a:cs typeface="Times New Roman" panose="02020603050405020304" pitchFamily="18" charset="0"/>
              </a:rPr>
              <a:t>2011</a:t>
            </a:r>
            <a:r>
              <a:rPr kumimoji="0" lang="zh-CN" altLang="zh-CN" sz="1400" b="1" kern="100" cap="none" spc="0" normalizeH="0" baseline="0" noProof="0" dirty="0">
                <a:solidFill>
                  <a:schemeClr val="tx1"/>
                </a:solidFill>
                <a:latin typeface="+mn-ea"/>
                <a:ea typeface="+mn-ea"/>
                <a:cs typeface="Times New Roman" panose="02020603050405020304" pitchFamily="18" charset="0"/>
              </a:rPr>
              <a:t>〕</a:t>
            </a:r>
            <a:r>
              <a:rPr kumimoji="0" lang="en-US" altLang="zh-CN" sz="1400" b="1" kern="100" cap="none" spc="0" normalizeH="0" baseline="0" noProof="0" dirty="0">
                <a:solidFill>
                  <a:schemeClr val="tx1"/>
                </a:solidFill>
                <a:latin typeface="+mn-ea"/>
                <a:ea typeface="+mn-ea"/>
                <a:cs typeface="Times New Roman" panose="02020603050405020304" pitchFamily="18" charset="0"/>
              </a:rPr>
              <a:t>300</a:t>
            </a:r>
            <a:r>
              <a:rPr kumimoji="0" lang="zh-CN" altLang="zh-CN" sz="1400" b="1" kern="100" cap="none" spc="0" normalizeH="0" baseline="0" noProof="0" dirty="0">
                <a:solidFill>
                  <a:schemeClr val="tx1"/>
                </a:solidFill>
                <a:latin typeface="+mn-ea"/>
                <a:ea typeface="+mn-ea"/>
                <a:cs typeface="Times New Roman" panose="02020603050405020304" pitchFamily="18" charset="0"/>
              </a:rPr>
              <a:t>号）的小型企业、微型企业、个体工商户，还包括小微企业主，以及与前者规模相当的、经其他政府机构登记的非企业经济组织</a:t>
            </a:r>
            <a:r>
              <a:rPr kumimoji="0" lang="zh-CN" altLang="zh-CN" sz="1800" b="1" kern="100" cap="none" spc="0" normalizeH="0" baseline="0" noProof="0" dirty="0">
                <a:solidFill>
                  <a:schemeClr val="tx1"/>
                </a:solidFill>
                <a:latin typeface="Arial" panose="020B0604020202020204" pitchFamily="34" charset="0"/>
                <a:ea typeface="仿宋" panose="02010609060101010101" pitchFamily="49" charset="-122"/>
                <a:cs typeface="Times New Roman" panose="02020603050405020304" pitchFamily="18" charset="0"/>
              </a:rPr>
              <a:t>。</a:t>
            </a:r>
            <a:endParaRPr kumimoji="0" lang="en-US" altLang="zh-CN" sz="1800" b="1" kern="100" cap="none" spc="0" normalizeH="0" baseline="0" noProof="0" dirty="0">
              <a:solidFill>
                <a:schemeClr val="tx1"/>
              </a:solidFill>
              <a:latin typeface="Arial" panose="020B0604020202020204" pitchFamily="34" charset="0"/>
              <a:ea typeface="仿宋" panose="02010609060101010101" pitchFamily="49" charset="-122"/>
              <a:cs typeface="Times New Roman" panose="02020603050405020304" pitchFamily="18" charset="0"/>
            </a:endParaRPr>
          </a:p>
          <a:p>
            <a:pPr marR="0" defTabSz="914400" eaLnBrk="1" hangingPunct="1">
              <a:buClrTx/>
              <a:buSzTx/>
              <a:buFontTx/>
              <a:buNone/>
            </a:pPr>
            <a:r>
              <a:rPr kumimoji="0" lang="en-US" altLang="zh-CN" sz="1400" b="1" kern="100" cap="none" spc="0" normalizeH="0" baseline="0" noProof="0" dirty="0">
                <a:solidFill>
                  <a:schemeClr val="tx1"/>
                </a:solidFill>
                <a:latin typeface="+mn-ea"/>
                <a:ea typeface="+mn-ea"/>
                <a:cs typeface="Times New Roman" panose="02020603050405020304" pitchFamily="18" charset="0"/>
              </a:rPr>
              <a:t>2.</a:t>
            </a:r>
            <a:r>
              <a:rPr kumimoji="0" lang="zh-CN" altLang="zh-CN" sz="1400" b="1" kern="100" cap="none" spc="0" normalizeH="0" baseline="0" noProof="0" dirty="0">
                <a:solidFill>
                  <a:schemeClr val="tx1"/>
                </a:solidFill>
                <a:latin typeface="+mn-ea"/>
                <a:ea typeface="+mn-ea"/>
                <a:cs typeface="Times New Roman" panose="02020603050405020304" pitchFamily="18" charset="0"/>
              </a:rPr>
              <a:t>科技型中小企业：是指符合《中华人民共和国中小企业促进法》《河北省科技型中小企业认定管理办法》（冀科企〔</a:t>
            </a:r>
            <a:r>
              <a:rPr kumimoji="0" lang="en-US" altLang="zh-CN" sz="1400" b="1" kern="100" cap="none" spc="0" normalizeH="0" baseline="0" noProof="0" dirty="0">
                <a:solidFill>
                  <a:schemeClr val="tx1"/>
                </a:solidFill>
                <a:latin typeface="+mn-ea"/>
                <a:ea typeface="+mn-ea"/>
                <a:cs typeface="Times New Roman" panose="02020603050405020304" pitchFamily="18" charset="0"/>
              </a:rPr>
              <a:t>2013</a:t>
            </a:r>
            <a:r>
              <a:rPr kumimoji="0" lang="zh-CN" altLang="zh-CN" sz="1400" b="1" kern="100" cap="none" spc="0" normalizeH="0" baseline="0" noProof="0" dirty="0">
                <a:solidFill>
                  <a:schemeClr val="tx1"/>
                </a:solidFill>
                <a:latin typeface="+mn-ea"/>
                <a:ea typeface="+mn-ea"/>
                <a:cs typeface="Times New Roman" panose="02020603050405020304" pitchFamily="18" charset="0"/>
              </a:rPr>
              <a:t>〕</a:t>
            </a:r>
            <a:r>
              <a:rPr kumimoji="0" lang="en-US" altLang="zh-CN" sz="1400" b="1" kern="100" cap="none" spc="0" normalizeH="0" baseline="0" noProof="0" dirty="0">
                <a:solidFill>
                  <a:schemeClr val="tx1"/>
                </a:solidFill>
                <a:latin typeface="+mn-ea"/>
                <a:ea typeface="+mn-ea"/>
                <a:cs typeface="Times New Roman" panose="02020603050405020304" pitchFamily="18" charset="0"/>
              </a:rPr>
              <a:t>13</a:t>
            </a:r>
            <a:r>
              <a:rPr kumimoji="0" lang="zh-CN" altLang="zh-CN" sz="1400" b="1" kern="100" cap="none" spc="0" normalizeH="0" baseline="0" noProof="0" dirty="0">
                <a:solidFill>
                  <a:schemeClr val="tx1"/>
                </a:solidFill>
                <a:latin typeface="+mn-ea"/>
                <a:ea typeface="+mn-ea"/>
                <a:cs typeface="Times New Roman" panose="02020603050405020304" pitchFamily="18" charset="0"/>
              </a:rPr>
              <a:t>号）规定，并经行政主管部门认定的科技型中小企业。</a:t>
            </a:r>
            <a:endParaRPr kumimoji="0" lang="zh-CN" altLang="en-US" sz="1400" b="1" kern="1200" cap="none" spc="0" normalizeH="0" baseline="0" noProof="0" dirty="0">
              <a:solidFill>
                <a:schemeClr val="tx1"/>
              </a:solidFill>
              <a:latin typeface="+mn-ea"/>
              <a:ea typeface="+mn-ea"/>
              <a:cs typeface="+mn-cs"/>
            </a:endParaRPr>
          </a:p>
        </p:txBody>
      </p:sp>
      <p:sp>
        <p:nvSpPr>
          <p:cNvPr id="2058" name="文本框 12"/>
          <p:cNvSpPr txBox="1"/>
          <p:nvPr/>
        </p:nvSpPr>
        <p:spPr>
          <a:xfrm>
            <a:off x="2524125" y="980440"/>
            <a:ext cx="6448425" cy="521970"/>
          </a:xfrm>
          <a:prstGeom prst="rect">
            <a:avLst/>
          </a:prstGeom>
          <a:noFill/>
          <a:ln w="9525" cap="flat" cmpd="sng">
            <a:solidFill>
              <a:schemeClr val="tx1"/>
            </a:solidFill>
            <a:prstDash val="sysDot"/>
            <a:round/>
            <a:headEnd type="none" w="med" len="med"/>
            <a:tailEnd type="none" w="med" len="med"/>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400" b="1" dirty="0">
                <a:solidFill>
                  <a:schemeClr val="tx1"/>
                </a:solidFill>
                <a:latin typeface="宋体" panose="02010600030101010101" pitchFamily="2" charset="-122"/>
              </a:rPr>
              <a:t>引导鼓励区内政府性融资担保机构加大对小微企业和科技型中小企业进行融资担保服务，将担保费率降至1.5%以内。</a:t>
            </a:r>
            <a:endParaRPr lang="zh-CN" altLang="en-US" sz="1400" b="1" dirty="0">
              <a:solidFill>
                <a:schemeClr val="tx1"/>
              </a:solidFill>
              <a:latin typeface="宋体" panose="02010600030101010101" pitchFamily="2" charset="-122"/>
            </a:endParaRPr>
          </a:p>
        </p:txBody>
      </p:sp>
      <p:sp>
        <p:nvSpPr>
          <p:cNvPr id="2059" name="文本框 12"/>
          <p:cNvSpPr txBox="1"/>
          <p:nvPr/>
        </p:nvSpPr>
        <p:spPr>
          <a:xfrm>
            <a:off x="2524125" y="6078220"/>
            <a:ext cx="6449060" cy="521970"/>
          </a:xfrm>
          <a:prstGeom prst="rect">
            <a:avLst/>
          </a:prstGeom>
          <a:noFill/>
          <a:ln w="9525" cap="flat" cmpd="sng">
            <a:solidFill>
              <a:schemeClr val="tx1"/>
            </a:solidFill>
            <a:prstDash val="sysDot"/>
            <a:round/>
            <a:headEnd type="none" w="med" len="med"/>
            <a:tailEnd type="none" w="med" len="med"/>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400" b="1" dirty="0">
                <a:solidFill>
                  <a:schemeClr val="tx1"/>
                </a:solidFill>
                <a:latin typeface="宋体" panose="02010600030101010101" pitchFamily="2" charset="-122"/>
              </a:rPr>
              <a:t>联系人：石家庄高新区融资担保有限公司  关雷 </a:t>
            </a:r>
            <a:endParaRPr lang="en-US" altLang="zh-CN" sz="1400" b="1" dirty="0">
              <a:solidFill>
                <a:schemeClr val="tx1"/>
              </a:solidFill>
              <a:latin typeface="宋体" panose="02010600030101010101" pitchFamily="2" charset="-122"/>
            </a:endParaRPr>
          </a:p>
          <a:p>
            <a:pPr marL="0" lvl="0" indent="0" eaLnBrk="1" hangingPunct="1">
              <a:spcBef>
                <a:spcPct val="0"/>
              </a:spcBef>
              <a:buNone/>
            </a:pPr>
            <a:r>
              <a:rPr lang="zh-CN" altLang="en-US" sz="1400" b="1" dirty="0">
                <a:solidFill>
                  <a:schemeClr val="tx1"/>
                </a:solidFill>
                <a:latin typeface="宋体" panose="02010600030101010101" pitchFamily="2" charset="-122"/>
              </a:rPr>
              <a:t>联系电话：</a:t>
            </a:r>
            <a:r>
              <a:rPr lang="en-US" altLang="zh-CN" sz="1400" b="1" dirty="0">
                <a:solidFill>
                  <a:schemeClr val="tx1"/>
                </a:solidFill>
                <a:latin typeface="宋体" panose="02010600030101010101" pitchFamily="2" charset="-122"/>
              </a:rPr>
              <a:t>0311-85965559</a:t>
            </a:r>
            <a:endParaRPr lang="zh-CN" altLang="en-US" sz="1400" b="1" dirty="0">
              <a:solidFill>
                <a:schemeClr val="tx1"/>
              </a:solidFill>
              <a:latin typeface="宋体" panose="02010600030101010101" pitchFamily="2" charset="-122"/>
            </a:endParaRPr>
          </a:p>
        </p:txBody>
      </p:sp>
      <p:sp>
        <p:nvSpPr>
          <p:cNvPr id="2060" name="文本框 12"/>
          <p:cNvSpPr txBox="1"/>
          <p:nvPr/>
        </p:nvSpPr>
        <p:spPr>
          <a:xfrm>
            <a:off x="2532380" y="4002405"/>
            <a:ext cx="6440170" cy="737235"/>
          </a:xfrm>
          <a:prstGeom prst="rect">
            <a:avLst/>
          </a:prstGeom>
          <a:noFill/>
          <a:ln w="9525" cap="flat" cmpd="sng">
            <a:solidFill>
              <a:schemeClr val="tx1"/>
            </a:solidFill>
            <a:prstDash val="sysDot"/>
            <a:round/>
            <a:headEnd type="none" w="med" len="med"/>
            <a:tailEnd type="none" w="med" len="med"/>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400" b="1" dirty="0">
                <a:solidFill>
                  <a:schemeClr val="tx1"/>
                </a:solidFill>
                <a:latin typeface="宋体" panose="02010600030101010101" pitchFamily="2" charset="-122"/>
              </a:rPr>
              <a:t>满足条件的企业向政府性融资担保机构或银行业金融机构（与政府性担保机构有合作关系）提出贷款申请，银行业金融机构完成尽职调查，贷款审核通过后，政府性担保机构提供相应的担保，由金融机构向企业发放贷款。</a:t>
            </a:r>
            <a:endParaRPr lang="zh-CN" altLang="en-US" sz="1400" b="1" dirty="0">
              <a:solidFill>
                <a:schemeClr val="tx1"/>
              </a:solidFill>
              <a:latin typeface="宋体" panose="0201060003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50000">
              <a:srgbClr val="97C8E1"/>
            </a:gs>
            <a:gs pos="0">
              <a:srgbClr val="BADAEB"/>
            </a:gs>
            <a:gs pos="100000">
              <a:srgbClr val="74B5D6"/>
            </a:gs>
          </a:gsLst>
          <a:lin scaled="1"/>
        </a:gradFill>
        <a:effectLst/>
      </p:bgPr>
    </p:bg>
    <p:spTree>
      <p:nvGrpSpPr>
        <p:cNvPr id="1" name=""/>
        <p:cNvGrpSpPr/>
        <p:nvPr/>
      </p:nvGrpSpPr>
      <p:grpSpPr>
        <a:xfrm>
          <a:off x="0" y="0"/>
          <a:ext cx="0" cy="0"/>
          <a:chOff x="0" y="0"/>
          <a:chExt cx="0" cy="0"/>
        </a:xfrm>
      </p:grpSpPr>
      <p:grpSp>
        <p:nvGrpSpPr>
          <p:cNvPr id="4" name="Group 3"/>
          <p:cNvGrpSpPr/>
          <p:nvPr>
            <p:custDataLst>
              <p:tags r:id="rId1"/>
            </p:custDataLst>
          </p:nvPr>
        </p:nvGrpSpPr>
        <p:grpSpPr>
          <a:xfrm>
            <a:off x="250825" y="651510"/>
            <a:ext cx="3473450" cy="76200"/>
            <a:chOff x="395" y="1026"/>
            <a:chExt cx="5470" cy="120"/>
          </a:xfrm>
        </p:grpSpPr>
        <p:sp>
          <p:nvSpPr>
            <p:cNvPr id="6" name="矩形 1"/>
            <p:cNvSpPr/>
            <p:nvPr>
              <p:custDataLst>
                <p:tags r:id="rId2"/>
              </p:custDataLst>
            </p:nvPr>
          </p:nvSpPr>
          <p:spPr>
            <a:xfrm flipV="1">
              <a:off x="395" y="1026"/>
              <a:ext cx="5470" cy="1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endParaRPr>
            </a:p>
          </p:txBody>
        </p:sp>
        <p:sp>
          <p:nvSpPr>
            <p:cNvPr id="13" name="任意多边形 12"/>
            <p:cNvSpPr/>
            <p:nvPr>
              <p:custDataLst>
                <p:tags r:id="rId3"/>
              </p:custDataLst>
            </p:nvPr>
          </p:nvSpPr>
          <p:spPr>
            <a:xfrm>
              <a:off x="395" y="1026"/>
              <a:ext cx="1346"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endParaRPr>
            </a:p>
          </p:txBody>
        </p:sp>
      </p:grpSp>
      <p:sp>
        <p:nvSpPr>
          <p:cNvPr id="8" name="Title 6"/>
          <p:cNvSpPr txBox="1"/>
          <p:nvPr>
            <p:custDataLst>
              <p:tags r:id="rId4"/>
            </p:custDataLst>
          </p:nvPr>
        </p:nvSpPr>
        <p:spPr>
          <a:xfrm>
            <a:off x="250825" y="237808"/>
            <a:ext cx="4164968" cy="350096"/>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altLang="en-US" sz="1800" b="1" spc="159" dirty="0" smtClean="0">
                <a:solidFill>
                  <a:schemeClr val="tx1"/>
                </a:solidFill>
                <a:effectLst>
                  <a:outerShdw blurRad="38100" dist="19050" dir="2700000" algn="tl" rotWithShape="0">
                    <a:schemeClr val="dk1">
                      <a:alpha val="40000"/>
                    </a:schemeClr>
                  </a:outerShdw>
                </a:effectLst>
                <a:uFillTx/>
                <a:latin typeface="微软雅黑" panose="020B0503020204020204" charset="-122"/>
                <a:ea typeface="微软雅黑" panose="020B0503020204020204" charset="-122"/>
                <a:cs typeface="微软雅黑" panose="020B0503020204020204" charset="-122"/>
                <a:sym typeface="+mn-ea"/>
              </a:rPr>
              <a:t>二、</a:t>
            </a:r>
            <a:r>
              <a:rPr lang="zh-CN" altLang="en-US" sz="1800" b="1" spc="159" dirty="0">
                <a:solidFill>
                  <a:schemeClr val="tx1"/>
                </a:solidFill>
                <a:effectLst>
                  <a:outerShdw blurRad="38100" dist="19050" dir="2700000" algn="tl" rotWithShape="0">
                    <a:schemeClr val="dk1">
                      <a:alpha val="40000"/>
                    </a:schemeClr>
                  </a:outerShdw>
                </a:effectLst>
                <a:uFillTx/>
                <a:latin typeface="微软雅黑" panose="020B0503020204020204" charset="-122"/>
                <a:ea typeface="微软雅黑" panose="020B0503020204020204" charset="-122"/>
                <a:cs typeface="微软雅黑" panose="020B0503020204020204" charset="-122"/>
                <a:sym typeface="+mn-ea"/>
              </a:rPr>
              <a:t>政府采购支持中小企业发展政策</a:t>
            </a:r>
            <a:endParaRPr lang="en-US" altLang="zh-CN" sz="1800" b="1" spc="159" dirty="0">
              <a:solidFill>
                <a:schemeClr val="tx1"/>
              </a:solidFill>
              <a:effectLst>
                <a:outerShdw blurRad="38100" dist="19050" dir="2700000" algn="tl" rotWithShape="0">
                  <a:schemeClr val="dk1">
                    <a:alpha val="40000"/>
                  </a:schemeClr>
                </a:outerShdw>
              </a:effectLst>
              <a:uFillTx/>
              <a:latin typeface="微软雅黑" panose="020B0503020204020204" charset="-122"/>
              <a:ea typeface="微软雅黑" panose="020B0503020204020204" charset="-122"/>
              <a:cs typeface="微软雅黑" panose="020B0503020204020204" charset="-122"/>
              <a:sym typeface="+mn-ea"/>
            </a:endParaRPr>
          </a:p>
        </p:txBody>
      </p:sp>
      <p:sp>
        <p:nvSpPr>
          <p:cNvPr id="11" name="圆角矩形 10"/>
          <p:cNvSpPr/>
          <p:nvPr/>
        </p:nvSpPr>
        <p:spPr>
          <a:xfrm>
            <a:off x="682625" y="5013325"/>
            <a:ext cx="1743075" cy="635000"/>
          </a:xfrm>
          <a:prstGeom prst="roundRect">
            <a:avLst/>
          </a:prstGeom>
          <a:solidFill>
            <a:schemeClr val="accent5">
              <a:lumMod val="50000"/>
            </a:schemeClr>
          </a:solidFill>
        </p:spPr>
        <p:style>
          <a:lnRef idx="0">
            <a:schemeClr val="accent2"/>
          </a:lnRef>
          <a:fillRef idx="3">
            <a:schemeClr val="accent2"/>
          </a:fillRef>
          <a:effectRef idx="3">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800" b="0" i="0" u="none" strike="noStrike" kern="1200" cap="none" spc="0" normalizeH="0" baseline="0" noProof="1">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latin typeface="+mn-lt"/>
                <a:ea typeface="+mn-ea"/>
                <a:cs typeface="+mn-cs"/>
              </a:rPr>
              <a:t>兑现时间</a:t>
            </a:r>
            <a:endParaRPr kumimoji="0" lang="zh-CN" altLang="en-US" sz="2800" b="0" i="0" u="none" strike="noStrike" kern="1200" cap="none" spc="0" normalizeH="0" baseline="0" noProof="1">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latin typeface="+mn-lt"/>
              <a:ea typeface="+mn-ea"/>
              <a:cs typeface="+mn-cs"/>
            </a:endParaRPr>
          </a:p>
        </p:txBody>
      </p:sp>
      <p:sp>
        <p:nvSpPr>
          <p:cNvPr id="12" name="圆角矩形 11"/>
          <p:cNvSpPr/>
          <p:nvPr/>
        </p:nvSpPr>
        <p:spPr>
          <a:xfrm>
            <a:off x="682625" y="5950268"/>
            <a:ext cx="1743075" cy="635000"/>
          </a:xfrm>
          <a:prstGeom prst="roundRect">
            <a:avLst/>
          </a:prstGeom>
          <a:solidFill>
            <a:schemeClr val="accent5">
              <a:lumMod val="50000"/>
            </a:schemeClr>
          </a:solidFill>
        </p:spPr>
        <p:style>
          <a:lnRef idx="0">
            <a:schemeClr val="accent2"/>
          </a:lnRef>
          <a:fillRef idx="3">
            <a:schemeClr val="accent2"/>
          </a:fillRef>
          <a:effectRef idx="3">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800" b="0" i="0" u="none" strike="noStrike" kern="1200" cap="none" spc="0" normalizeH="0" baseline="0" noProof="1">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latin typeface="+mn-lt"/>
                <a:ea typeface="+mn-ea"/>
                <a:cs typeface="+mn-cs"/>
              </a:rPr>
              <a:t>责任分工</a:t>
            </a:r>
            <a:endParaRPr kumimoji="0" lang="zh-CN" altLang="en-US" sz="2800" b="0" i="0" u="none" strike="noStrike" kern="1200" cap="none" spc="0" normalizeH="0" baseline="0" noProof="1">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latin typeface="+mn-lt"/>
              <a:ea typeface="+mn-ea"/>
              <a:cs typeface="+mn-cs"/>
            </a:endParaRPr>
          </a:p>
        </p:txBody>
      </p:sp>
      <p:sp>
        <p:nvSpPr>
          <p:cNvPr id="2056" name="文本框 12"/>
          <p:cNvSpPr txBox="1"/>
          <p:nvPr/>
        </p:nvSpPr>
        <p:spPr>
          <a:xfrm>
            <a:off x="2532380" y="5177155"/>
            <a:ext cx="6439535" cy="306705"/>
          </a:xfrm>
          <a:prstGeom prst="rect">
            <a:avLst/>
          </a:prstGeom>
          <a:noFill/>
          <a:ln w="9525" cap="flat" cmpd="sng">
            <a:solidFill>
              <a:schemeClr val="tx1"/>
            </a:solidFill>
            <a:prstDash val="sysDot"/>
            <a:round/>
            <a:headEnd type="none" w="med" len="med"/>
            <a:tailEnd type="none" w="med" len="med"/>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400" b="1">
                <a:latin typeface="+mn-ea"/>
                <a:sym typeface="+mn-ea"/>
              </a:rPr>
              <a:t>2022年7月1日起施行（《政府采购支持供应商信用融资办法》自印发之日起施）</a:t>
            </a:r>
            <a:endParaRPr lang="zh-CN" altLang="en-US" sz="1400" b="1" dirty="0">
              <a:solidFill>
                <a:schemeClr val="tx1"/>
              </a:solidFill>
              <a:latin typeface="+mn-ea"/>
            </a:endParaRPr>
          </a:p>
        </p:txBody>
      </p:sp>
      <p:sp>
        <p:nvSpPr>
          <p:cNvPr id="2" name="文本框 12"/>
          <p:cNvSpPr txBox="1">
            <a:spLocks noChangeArrowheads="1"/>
          </p:cNvSpPr>
          <p:nvPr/>
        </p:nvSpPr>
        <p:spPr bwMode="auto">
          <a:xfrm>
            <a:off x="2524125" y="3206750"/>
            <a:ext cx="6447790" cy="306705"/>
          </a:xfrm>
          <a:prstGeom prst="rect">
            <a:avLst/>
          </a:prstGeom>
          <a:noFill/>
          <a:ln w="9525">
            <a:solidFill>
              <a:schemeClr val="tx1"/>
            </a:solidFill>
            <a:prstDash val="sysDot"/>
            <a:round/>
          </a:ln>
        </p:spPr>
        <p:txBody>
          <a:bodyPr wrap="square">
            <a:spAutoFit/>
          </a:bodyPr>
          <a:lstStyle/>
          <a:p>
            <a:pPr marR="0" defTabSz="914400" eaLnBrk="1" hangingPunct="1">
              <a:buClrTx/>
              <a:buSzTx/>
              <a:buFontTx/>
              <a:buNone/>
            </a:pPr>
            <a:r>
              <a:rPr lang="zh-CN" altLang="en-US" sz="1400" b="1">
                <a:latin typeface="+mn-ea"/>
                <a:ea typeface="+mn-ea"/>
                <a:sym typeface="+mn-ea"/>
              </a:rPr>
              <a:t>参与高新区政府采购项目的中小微企业</a:t>
            </a:r>
            <a:endParaRPr kumimoji="0" lang="zh-CN" altLang="en-US" sz="1400" b="1" kern="1200" cap="none" spc="0" normalizeH="0" baseline="0" noProof="0" dirty="0">
              <a:solidFill>
                <a:schemeClr val="tx1"/>
              </a:solidFill>
              <a:latin typeface="+mn-ea"/>
              <a:ea typeface="+mn-ea"/>
              <a:cs typeface="+mn-cs"/>
            </a:endParaRPr>
          </a:p>
        </p:txBody>
      </p:sp>
      <p:sp>
        <p:nvSpPr>
          <p:cNvPr id="2058" name="文本框 12"/>
          <p:cNvSpPr txBox="1"/>
          <p:nvPr/>
        </p:nvSpPr>
        <p:spPr>
          <a:xfrm>
            <a:off x="2524125" y="980440"/>
            <a:ext cx="6448425" cy="1599565"/>
          </a:xfrm>
          <a:prstGeom prst="rect">
            <a:avLst/>
          </a:prstGeom>
          <a:noFill/>
          <a:ln w="9525" cap="flat" cmpd="sng">
            <a:solidFill>
              <a:schemeClr val="tx1"/>
            </a:solidFill>
            <a:prstDash val="sysDot"/>
            <a:round/>
            <a:headEnd type="none" w="med" len="med"/>
            <a:tailEnd type="none" w="med" len="med"/>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400" b="1">
                <a:latin typeface="+mn-ea"/>
                <a:sym typeface="+mn-ea"/>
              </a:rPr>
              <a:t>1.落实政府采购货物服务项目中小企业预留份额达到30%以上；2022年下半年阶段性的将政府采购工程项目中小企业预留份额达到40%以上；政府采购货物和服务项目对小微企业的价格评审优惠服务由6%-10%提高至10%-20%；大中型企业与小微企业联合体或者大中型企业向小微企业分包的，评审优惠幅度由2%-3%提高至4%-6%。</a:t>
            </a:r>
            <a:endParaRPr lang="zh-CN" altLang="en-US" sz="1400" b="1">
              <a:latin typeface="+mn-ea"/>
            </a:endParaRPr>
          </a:p>
          <a:p>
            <a:pPr marL="0" lvl="0" indent="0" eaLnBrk="1" hangingPunct="1">
              <a:spcBef>
                <a:spcPct val="0"/>
              </a:spcBef>
              <a:buNone/>
            </a:pPr>
            <a:r>
              <a:rPr lang="zh-CN" altLang="en-US" sz="1400" b="1">
                <a:latin typeface="+mn-ea"/>
                <a:sym typeface="+mn-ea"/>
              </a:rPr>
              <a:t>2.根据《石家庄高新区政府采购支持供应商信用融资办法》，供应商可依据政府采购合同和企业中标通知书向与高新区有合作关系的商业银行申请融资贷款。</a:t>
            </a:r>
            <a:endParaRPr lang="zh-CN" altLang="en-US" sz="1400" b="1" dirty="0">
              <a:solidFill>
                <a:schemeClr val="tx1"/>
              </a:solidFill>
              <a:latin typeface="+mn-ea"/>
            </a:endParaRPr>
          </a:p>
        </p:txBody>
      </p:sp>
      <p:sp>
        <p:nvSpPr>
          <p:cNvPr id="2059" name="文本框 12"/>
          <p:cNvSpPr txBox="1"/>
          <p:nvPr/>
        </p:nvSpPr>
        <p:spPr>
          <a:xfrm>
            <a:off x="2524125" y="5791200"/>
            <a:ext cx="6449060" cy="953135"/>
          </a:xfrm>
          <a:prstGeom prst="rect">
            <a:avLst/>
          </a:prstGeom>
          <a:noFill/>
          <a:ln w="9525" cap="flat" cmpd="sng">
            <a:solidFill>
              <a:schemeClr val="tx1"/>
            </a:solidFill>
            <a:prstDash val="sysDot"/>
            <a:round/>
            <a:headEnd type="none" w="med" len="med"/>
            <a:tailEnd type="none" w="med" len="med"/>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400" b="1" dirty="0">
                <a:latin typeface="+mn-ea"/>
                <a:sym typeface="+mn-ea"/>
              </a:rPr>
              <a:t>各级采购人负责编制招标文件，并按要求落实中小企业预留份额和小微企业评审优惠扣除政策</a:t>
            </a:r>
            <a:endParaRPr lang="zh-CN" altLang="en-US" sz="1400" b="1" dirty="0">
              <a:latin typeface="+mn-ea"/>
            </a:endParaRPr>
          </a:p>
          <a:p>
            <a:pPr marL="0" lvl="0" indent="0" eaLnBrk="1" hangingPunct="1">
              <a:spcBef>
                <a:spcPct val="0"/>
              </a:spcBef>
              <a:buNone/>
            </a:pPr>
            <a:r>
              <a:rPr lang="zh-CN" altLang="en-US" sz="1400" b="1" dirty="0">
                <a:latin typeface="+mn-ea"/>
                <a:sym typeface="+mn-ea"/>
              </a:rPr>
              <a:t>联系人：石家庄高新区财政局  闫晓璐</a:t>
            </a:r>
            <a:endParaRPr lang="zh-CN" altLang="en-US" sz="1400" b="1" dirty="0">
              <a:latin typeface="+mn-ea"/>
            </a:endParaRPr>
          </a:p>
          <a:p>
            <a:pPr marL="0" lvl="0" indent="0" eaLnBrk="1" hangingPunct="1">
              <a:spcBef>
                <a:spcPct val="0"/>
              </a:spcBef>
              <a:buNone/>
            </a:pPr>
            <a:r>
              <a:rPr lang="zh-CN" altLang="en-US" sz="1400" b="1" dirty="0">
                <a:latin typeface="+mn-ea"/>
                <a:sym typeface="+mn-ea"/>
              </a:rPr>
              <a:t>联系电话：0311-85095117</a:t>
            </a:r>
            <a:endParaRPr lang="zh-CN" altLang="en-US" sz="1400" b="1" dirty="0">
              <a:solidFill>
                <a:schemeClr val="tx1"/>
              </a:solidFill>
              <a:latin typeface="+mn-ea"/>
            </a:endParaRPr>
          </a:p>
        </p:txBody>
      </p:sp>
      <p:sp>
        <p:nvSpPr>
          <p:cNvPr id="2060" name="文本框 12"/>
          <p:cNvSpPr txBox="1"/>
          <p:nvPr/>
        </p:nvSpPr>
        <p:spPr>
          <a:xfrm>
            <a:off x="2532380" y="4074160"/>
            <a:ext cx="6440170" cy="521970"/>
          </a:xfrm>
          <a:prstGeom prst="rect">
            <a:avLst/>
          </a:prstGeom>
          <a:noFill/>
          <a:ln w="9525" cap="flat" cmpd="sng">
            <a:solidFill>
              <a:schemeClr val="tx1"/>
            </a:solidFill>
            <a:prstDash val="sysDot"/>
            <a:round/>
            <a:headEnd type="none" w="med" len="med"/>
            <a:tailEnd type="none" w="med" len="med"/>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400" b="1">
                <a:latin typeface="+mn-ea"/>
                <a:sym typeface="+mn-ea"/>
              </a:rPr>
              <a:t>中小微企业根据招标公告、招标文件，在参与高新区政府采购活动中享受相关政策</a:t>
            </a:r>
            <a:endParaRPr lang="zh-CN" altLang="en-US" sz="1400" b="1" dirty="0">
              <a:solidFill>
                <a:schemeClr val="tx1"/>
              </a:solidFill>
              <a:latin typeface="+mn-ea"/>
            </a:endParaRPr>
          </a:p>
        </p:txBody>
      </p:sp>
      <p:sp>
        <p:nvSpPr>
          <p:cNvPr id="3" name="圆角矩形 2"/>
          <p:cNvSpPr/>
          <p:nvPr/>
        </p:nvSpPr>
        <p:spPr>
          <a:xfrm>
            <a:off x="668655" y="3111500"/>
            <a:ext cx="1743075" cy="635000"/>
          </a:xfrm>
          <a:prstGeom prst="roundRect">
            <a:avLst/>
          </a:prstGeom>
          <a:solidFill>
            <a:schemeClr val="accent5">
              <a:lumMod val="50000"/>
            </a:schemeClr>
          </a:solidFill>
        </p:spPr>
        <p:style>
          <a:lnRef idx="0">
            <a:schemeClr val="accent2"/>
          </a:lnRef>
          <a:fillRef idx="3">
            <a:schemeClr val="accent2"/>
          </a:fillRef>
          <a:effectRef idx="3">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pPr>
            <a:r>
              <a:rPr lang="zh-CN" altLang="en-US" sz="2800">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sym typeface="+mn-ea"/>
              </a:rPr>
              <a:t>适用对象</a:t>
            </a:r>
            <a:endParaRPr kumimoji="0" lang="zh-CN" altLang="en-US" sz="2800" b="0" i="0" u="none" strike="noStrike" kern="1200" cap="none" spc="0" normalizeH="0" baseline="0" noProof="1">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latin typeface="+mn-lt"/>
              <a:ea typeface="+mn-ea"/>
              <a:cs typeface="+mn-cs"/>
            </a:endParaRPr>
          </a:p>
        </p:txBody>
      </p:sp>
      <p:sp>
        <p:nvSpPr>
          <p:cNvPr id="7" name="圆角矩形 6"/>
          <p:cNvSpPr/>
          <p:nvPr/>
        </p:nvSpPr>
        <p:spPr>
          <a:xfrm>
            <a:off x="668655" y="4017645"/>
            <a:ext cx="1743075" cy="635000"/>
          </a:xfrm>
          <a:prstGeom prst="roundRect">
            <a:avLst/>
          </a:prstGeom>
          <a:solidFill>
            <a:schemeClr val="accent5">
              <a:lumMod val="50000"/>
            </a:schemeClr>
          </a:solidFill>
        </p:spPr>
        <p:style>
          <a:lnRef idx="0">
            <a:schemeClr val="accent2"/>
          </a:lnRef>
          <a:fillRef idx="3">
            <a:schemeClr val="accent2"/>
          </a:fillRef>
          <a:effectRef idx="3">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pPr>
            <a:r>
              <a:rPr lang="zh-CN" altLang="en-US" sz="2800">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sym typeface="+mn-ea"/>
              </a:rPr>
              <a:t>操作流程</a:t>
            </a:r>
            <a:endParaRPr kumimoji="0" lang="zh-CN" altLang="en-US" sz="2800" b="0" i="0" u="none" strike="noStrike" kern="1200" cap="none" spc="0" normalizeH="0" baseline="0" noProof="1">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latin typeface="+mn-lt"/>
              <a:ea typeface="+mn-ea"/>
              <a:cs typeface="+mn-cs"/>
            </a:endParaRPr>
          </a:p>
        </p:txBody>
      </p:sp>
      <p:sp>
        <p:nvSpPr>
          <p:cNvPr id="14" name="圆角矩形 13"/>
          <p:cNvSpPr/>
          <p:nvPr/>
        </p:nvSpPr>
        <p:spPr>
          <a:xfrm>
            <a:off x="682625" y="1463040"/>
            <a:ext cx="1743075" cy="635000"/>
          </a:xfrm>
          <a:prstGeom prst="roundRect">
            <a:avLst/>
          </a:prstGeom>
          <a:solidFill>
            <a:schemeClr val="accent5">
              <a:lumMod val="50000"/>
            </a:schemeClr>
          </a:solidFill>
        </p:spPr>
        <p:style>
          <a:lnRef idx="0">
            <a:schemeClr val="accent2"/>
          </a:lnRef>
          <a:fillRef idx="3">
            <a:schemeClr val="accent2"/>
          </a:fillRef>
          <a:effectRef idx="3">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pPr>
            <a:r>
              <a:rPr lang="zh-CN" altLang="en-US" sz="2800">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sym typeface="+mn-ea"/>
              </a:rPr>
              <a:t>政策内容</a:t>
            </a:r>
            <a:endParaRPr kumimoji="0" lang="zh-CN" altLang="en-US" sz="2800" b="0" i="0" u="none" strike="noStrike" kern="1200" cap="none" spc="0" normalizeH="0" baseline="0" noProof="1">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latin typeface="+mn-lt"/>
              <a:ea typeface="+mn-ea"/>
              <a:cs typeface="+mn-cs"/>
            </a:endParaRPr>
          </a:p>
        </p:txBody>
      </p:sp>
    </p:spTree>
  </p:cSld>
  <p:clrMapOvr>
    <a:masterClrMapping/>
  </p:clrMapOvr>
</p:sld>
</file>

<file path=ppt/tags/tag1.xml><?xml version="1.0" encoding="utf-8"?>
<p:tagLst xmlns:p="http://schemas.openxmlformats.org/presentationml/2006/main">
  <p:tag name="MH_OLD_SHAPE_ID" val="2"/>
  <p:tag name="REFSHAPE" val="217115656"/>
</p:tagLst>
</file>

<file path=ppt/tags/tag10.xml><?xml version="1.0" encoding="utf-8"?>
<p:tagLst xmlns:p="http://schemas.openxmlformats.org/presentationml/2006/main">
  <p:tag name="KSO_WM_UNIT_TEXTBOXSTYLE_GUID" val="{764b456a-3604-4f03-bc2f-478fc8eec2fc}"/>
</p:tagLst>
</file>

<file path=ppt/tags/tag11.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6*i*1"/>
  <p:tag name="KSO_WM_TEMPLATE_CATEGORY" val="mixed"/>
  <p:tag name="KSO_WM_TEMPLATE_INDEX" val="20201883"/>
  <p:tag name="KSO_WM_UNIT_LAYERLEVEL" val="1"/>
  <p:tag name="KSO_WM_TAG_VERSION" val="1.0"/>
  <p:tag name="KSO_WM_BEAUTIFY_FLAG" val="#wm#"/>
  <p:tag name="KSO_WM_UNIT_TEXTBOXSTYLE_GUID" val="{764b456a-3604-4f03-bc2f-478fc8eec2fc}"/>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2.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6*i*2"/>
  <p:tag name="KSO_WM_TEMPLATE_CATEGORY" val="mixed"/>
  <p:tag name="KSO_WM_TEMPLATE_INDEX" val="20201883"/>
  <p:tag name="KSO_WM_UNIT_LAYERLEVEL" val="1"/>
  <p:tag name="KSO_WM_TAG_VERSION" val="1.0"/>
  <p:tag name="KSO_WM_BEAUTIFY_FLAG" val="#wm#"/>
  <p:tag name="KSO_WM_UNIT_TEXTBOXSTYLE_GUID" val="{764b456a-3604-4f03-bc2f-478fc8eec2fc}"/>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3.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3_6*a*1"/>
  <p:tag name="KSO_WM_TEMPLATE_CATEGORY" val="mixed"/>
  <p:tag name="KSO_WM_TEMPLATE_INDEX" val="20201883"/>
  <p:tag name="KSO_WM_UNIT_LAYERLEVEL" val="1"/>
  <p:tag name="KSO_WM_TAG_VERSION" val="1.0"/>
  <p:tag name="KSO_WM_BEAUTIFY_FLAG" val="#wm#"/>
  <p:tag name="KSO_WM_UNIT_TEXTBOXSTYLE_GUID" val="{764b456a-3604-4f03-bc2f-478fc8eec2fc}"/>
  <p:tag name="KSO_WM_UNIT_TEXTBOXSTYLE_TYPE" val="3"/>
  <p:tag name="KSO_WM_UNIT_TEXT_FILL_FORE_SCHEMECOLOR_INDEX_BRIGHTNESS" val="0.25"/>
  <p:tag name="KSO_WM_UNIT_TEXT_FILL_FORE_SCHEMECOLOR_INDEX" val="13"/>
  <p:tag name="KSO_WM_UNIT_TEXT_FILL_TYPE" val="1"/>
</p:tagLst>
</file>

<file path=ppt/tags/tag2.xml><?xml version="1.0" encoding="utf-8"?>
<p:tagLst xmlns:p="http://schemas.openxmlformats.org/presentationml/2006/main">
  <p:tag name="MH_OLD_SHAPE_ID" val="3"/>
  <p:tag name="REFSHAPE" val="243008744"/>
</p:tagLst>
</file>

<file path=ppt/tags/tag3.xml><?xml version="1.0" encoding="utf-8"?>
<p:tagLst xmlns:p="http://schemas.openxmlformats.org/presentationml/2006/main">
  <p:tag name="MH_OLD_SHAPE_ID" val="4"/>
  <p:tag name="REFSHAPE" val="243006344"/>
</p:tagLst>
</file>

<file path=ppt/tags/tag4.xml><?xml version="1.0" encoding="utf-8"?>
<p:tagLst xmlns:p="http://schemas.openxmlformats.org/presentationml/2006/main">
  <p:tag name="MH_OLD_SHAPE_ID" val="5"/>
  <p:tag name="REFSHAPE" val="243006824"/>
</p:tagLst>
</file>

<file path=ppt/tags/tag5.xml><?xml version="1.0" encoding="utf-8"?>
<p:tagLst xmlns:p="http://schemas.openxmlformats.org/presentationml/2006/main">
  <p:tag name="MH_OLD_SHAPE_ID" val="6"/>
  <p:tag name="REFSHAPE" val="243008984"/>
</p:tagLst>
</file>

<file path=ppt/tags/tag6.xml><?xml version="1.0" encoding="utf-8"?>
<p:tagLst xmlns:p="http://schemas.openxmlformats.org/presentationml/2006/main">
  <p:tag name="KSO_WM_UNIT_TEXTBOXSTYLE_GUID" val="{764b456a-3604-4f03-bc2f-478fc8eec2fc}"/>
</p:tagLst>
</file>

<file path=ppt/tags/tag7.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6*i*1"/>
  <p:tag name="KSO_WM_TEMPLATE_CATEGORY" val="mixed"/>
  <p:tag name="KSO_WM_TEMPLATE_INDEX" val="20201883"/>
  <p:tag name="KSO_WM_UNIT_LAYERLEVEL" val="1"/>
  <p:tag name="KSO_WM_TAG_VERSION" val="1.0"/>
  <p:tag name="KSO_WM_BEAUTIFY_FLAG" val="#wm#"/>
  <p:tag name="KSO_WM_UNIT_TEXTBOXSTYLE_GUID" val="{764b456a-3604-4f03-bc2f-478fc8eec2fc}"/>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6*i*2"/>
  <p:tag name="KSO_WM_TEMPLATE_CATEGORY" val="mixed"/>
  <p:tag name="KSO_WM_TEMPLATE_INDEX" val="20201883"/>
  <p:tag name="KSO_WM_UNIT_LAYERLEVEL" val="1"/>
  <p:tag name="KSO_WM_TAG_VERSION" val="1.0"/>
  <p:tag name="KSO_WM_BEAUTIFY_FLAG" val="#wm#"/>
  <p:tag name="KSO_WM_UNIT_TEXTBOXSTYLE_GUID" val="{764b456a-3604-4f03-bc2f-478fc8eec2fc}"/>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3_6*a*1"/>
  <p:tag name="KSO_WM_TEMPLATE_CATEGORY" val="mixed"/>
  <p:tag name="KSO_WM_TEMPLATE_INDEX" val="20201883"/>
  <p:tag name="KSO_WM_UNIT_LAYERLEVEL" val="1"/>
  <p:tag name="KSO_WM_TAG_VERSION" val="1.0"/>
  <p:tag name="KSO_WM_BEAUTIFY_FLAG" val="#wm#"/>
  <p:tag name="KSO_WM_UNIT_TEXTBOXSTYLE_GUID" val="{764b456a-3604-4f03-bc2f-478fc8eec2fc}"/>
  <p:tag name="KSO_WM_UNIT_TEXTBOXSTYLE_TYPE" val="3"/>
  <p:tag name="KSO_WM_UNIT_TEXT_FILL_FORE_SCHEMECOLOR_INDEX_BRIGHTNESS" val="0.25"/>
  <p:tag name="KSO_WM_UNIT_TEXT_FILL_FORE_SCHEMECOLOR_INDEX" val="13"/>
  <p:tag name="KSO_WM_UNIT_TEXT_FILL_TYPE" val="1"/>
</p:tagLst>
</file>

<file path=ppt/theme/theme1.xml><?xml version="1.0" encoding="utf-8"?>
<a:theme xmlns:a="http://schemas.openxmlformats.org/drawingml/2006/main" name="1_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917</Words>
  <Application>WPS 演示</Application>
  <PresentationFormat>全屏显示(4:3)</PresentationFormat>
  <Paragraphs>50</Paragraphs>
  <Slides>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vt:i4>
      </vt:variant>
    </vt:vector>
  </HeadingPairs>
  <TitlesOfParts>
    <vt:vector size="12" baseType="lpstr">
      <vt:lpstr>Arial</vt:lpstr>
      <vt:lpstr>宋体</vt:lpstr>
      <vt:lpstr>Wingdings</vt:lpstr>
      <vt:lpstr>Segoe UI</vt:lpstr>
      <vt:lpstr>微软雅黑</vt:lpstr>
      <vt:lpstr>Times New Roman</vt:lpstr>
      <vt:lpstr>仿宋</vt:lpstr>
      <vt:lpstr>Arial Unicode MS</vt:lpstr>
      <vt:lpstr>Calibri</vt:lpstr>
      <vt:lpstr>1_默认设计模板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lenovo</dc:creator>
  <cp:lastModifiedBy>2HEJQ-4LYPP-PYVJJ-7N4MT-7HKFB</cp:lastModifiedBy>
  <cp:revision>20</cp:revision>
  <dcterms:created xsi:type="dcterms:W3CDTF">2022-08-23T09:09:00Z</dcterms:created>
  <dcterms:modified xsi:type="dcterms:W3CDTF">2022-09-07T05:45:11Z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2052-10.8.0.6206</vt:lpwstr>
  </property>
  <property fmtid="{D5CDD505-2E9C-101B-9397-08002B2CF9AE}" pid="3" name="ICV">
    <vt:lpwstr>DFE0534B0D9242299530EEC74E53C3DC</vt:lpwstr>
  </property>
</Properties>
</file>